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4" r:id="rId4"/>
    <p:sldId id="260" r:id="rId5"/>
    <p:sldId id="259" r:id="rId6"/>
    <p:sldId id="262" r:id="rId7"/>
    <p:sldId id="265" r:id="rId8"/>
    <p:sldId id="261" r:id="rId9"/>
    <p:sldId id="267" r:id="rId10"/>
    <p:sldId id="268" r:id="rId11"/>
    <p:sldId id="266" r:id="rId12"/>
    <p:sldId id="270" r:id="rId13"/>
    <p:sldId id="271" r:id="rId14"/>
    <p:sldId id="272" r:id="rId15"/>
    <p:sldId id="273" r:id="rId16"/>
    <p:sldId id="257" r:id="rId17"/>
    <p:sldId id="269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82" autoAdjust="0"/>
  </p:normalViewPr>
  <p:slideViewPr>
    <p:cSldViewPr snapToGrid="0">
      <p:cViewPr varScale="1">
        <p:scale>
          <a:sx n="85" d="100"/>
          <a:sy n="85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Procentandel användare av alla svar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Blad1!$A$2:$A$39</c:f>
              <c:strCache>
                <c:ptCount val="38"/>
                <c:pt idx="0">
                  <c:v>JavaScript</c:v>
                </c:pt>
                <c:pt idx="1">
                  <c:v>HTML/CSS</c:v>
                </c:pt>
                <c:pt idx="2">
                  <c:v>Python</c:v>
                </c:pt>
                <c:pt idx="3">
                  <c:v>SQL</c:v>
                </c:pt>
                <c:pt idx="4">
                  <c:v>Java</c:v>
                </c:pt>
                <c:pt idx="5">
                  <c:v>Node.js</c:v>
                </c:pt>
                <c:pt idx="6">
                  <c:v>TypeScript</c:v>
                </c:pt>
                <c:pt idx="7">
                  <c:v>C#</c:v>
                </c:pt>
                <c:pt idx="8">
                  <c:v>Bash/Shell</c:v>
                </c:pt>
                <c:pt idx="9">
                  <c:v>C++</c:v>
                </c:pt>
                <c:pt idx="10">
                  <c:v>PHP</c:v>
                </c:pt>
                <c:pt idx="11">
                  <c:v>C</c:v>
                </c:pt>
                <c:pt idx="12">
                  <c:v>PowerShell</c:v>
                </c:pt>
                <c:pt idx="13">
                  <c:v>Go</c:v>
                </c:pt>
                <c:pt idx="14">
                  <c:v>Kotlin</c:v>
                </c:pt>
                <c:pt idx="15">
                  <c:v>Rust</c:v>
                </c:pt>
                <c:pt idx="16">
                  <c:v>Ruby</c:v>
                </c:pt>
                <c:pt idx="17">
                  <c:v>Dart</c:v>
                </c:pt>
                <c:pt idx="18">
                  <c:v>Assembly</c:v>
                </c:pt>
                <c:pt idx="19">
                  <c:v>Swift</c:v>
                </c:pt>
                <c:pt idx="20">
                  <c:v>R</c:v>
                </c:pt>
                <c:pt idx="21">
                  <c:v>VBA</c:v>
                </c:pt>
                <c:pt idx="22">
                  <c:v>Matlab</c:v>
                </c:pt>
                <c:pt idx="23">
                  <c:v>Groovy</c:v>
                </c:pt>
                <c:pt idx="24">
                  <c:v>Objective-C</c:v>
                </c:pt>
                <c:pt idx="25">
                  <c:v>Scala</c:v>
                </c:pt>
                <c:pt idx="26">
                  <c:v>Perl</c:v>
                </c:pt>
                <c:pt idx="27">
                  <c:v>Haskell</c:v>
                </c:pt>
                <c:pt idx="28">
                  <c:v>Delphi</c:v>
                </c:pt>
                <c:pt idx="29">
                  <c:v>Clojure</c:v>
                </c:pt>
                <c:pt idx="30">
                  <c:v>Elixir</c:v>
                </c:pt>
                <c:pt idx="31">
                  <c:v>LISP</c:v>
                </c:pt>
                <c:pt idx="32">
                  <c:v>Julia</c:v>
                </c:pt>
                <c:pt idx="33">
                  <c:v>F#</c:v>
                </c:pt>
                <c:pt idx="34">
                  <c:v>Erlang</c:v>
                </c:pt>
                <c:pt idx="35">
                  <c:v>APL</c:v>
                </c:pt>
                <c:pt idx="36">
                  <c:v>Crystal</c:v>
                </c:pt>
                <c:pt idx="37">
                  <c:v>COBOL</c:v>
                </c:pt>
              </c:strCache>
            </c:strRef>
          </c:cat>
          <c:val>
            <c:numRef>
              <c:f>Blad1!$B$2:$B$39</c:f>
              <c:numCache>
                <c:formatCode>0.00%</c:formatCode>
                <c:ptCount val="38"/>
                <c:pt idx="0">
                  <c:v>0.64959999999999996</c:v>
                </c:pt>
                <c:pt idx="1">
                  <c:v>0.56069999999999998</c:v>
                </c:pt>
                <c:pt idx="2">
                  <c:v>0.4824</c:v>
                </c:pt>
                <c:pt idx="3">
                  <c:v>0.4708</c:v>
                </c:pt>
                <c:pt idx="4">
                  <c:v>0.35349999999999998</c:v>
                </c:pt>
                <c:pt idx="5">
                  <c:v>0.33910000000000001</c:v>
                </c:pt>
                <c:pt idx="6">
                  <c:v>0.3019</c:v>
                </c:pt>
                <c:pt idx="7">
                  <c:v>0.27860000000000001</c:v>
                </c:pt>
                <c:pt idx="8">
                  <c:v>0.27129999999999999</c:v>
                </c:pt>
                <c:pt idx="9">
                  <c:v>0.24310000000000001</c:v>
                </c:pt>
                <c:pt idx="10">
                  <c:v>0.2198</c:v>
                </c:pt>
                <c:pt idx="11">
                  <c:v>0.21010000000000001</c:v>
                </c:pt>
                <c:pt idx="12">
                  <c:v>0.1075</c:v>
                </c:pt>
                <c:pt idx="13">
                  <c:v>9.5500000000000002E-2</c:v>
                </c:pt>
                <c:pt idx="14">
                  <c:v>8.3199999999999996E-2</c:v>
                </c:pt>
                <c:pt idx="15">
                  <c:v>7.0300000000000001E-2</c:v>
                </c:pt>
                <c:pt idx="16">
                  <c:v>6.7500000000000004E-2</c:v>
                </c:pt>
                <c:pt idx="17">
                  <c:v>6.0199999999999997E-2</c:v>
                </c:pt>
                <c:pt idx="18">
                  <c:v>5.6099999999999997E-2</c:v>
                </c:pt>
                <c:pt idx="19">
                  <c:v>5.0999999999999997E-2</c:v>
                </c:pt>
                <c:pt idx="20">
                  <c:v>5.0700000000000002E-2</c:v>
                </c:pt>
                <c:pt idx="21">
                  <c:v>4.6600000000000003E-2</c:v>
                </c:pt>
                <c:pt idx="22">
                  <c:v>4.6600000000000003E-2</c:v>
                </c:pt>
                <c:pt idx="23">
                  <c:v>3.0099999999999998E-2</c:v>
                </c:pt>
                <c:pt idx="24">
                  <c:v>2.8000000000000001E-2</c:v>
                </c:pt>
                <c:pt idx="25">
                  <c:v>2.5999999999999999E-2</c:v>
                </c:pt>
                <c:pt idx="26">
                  <c:v>2.46E-2</c:v>
                </c:pt>
                <c:pt idx="27">
                  <c:v>2.12E-2</c:v>
                </c:pt>
                <c:pt idx="28">
                  <c:v>2.1000000000000001E-2</c:v>
                </c:pt>
                <c:pt idx="29">
                  <c:v>1.8800000000000001E-2</c:v>
                </c:pt>
                <c:pt idx="30">
                  <c:v>1.7399999999999999E-2</c:v>
                </c:pt>
                <c:pt idx="31">
                  <c:v>1.3299999999999999E-2</c:v>
                </c:pt>
                <c:pt idx="32">
                  <c:v>1.29E-2</c:v>
                </c:pt>
                <c:pt idx="33">
                  <c:v>9.7000000000000003E-3</c:v>
                </c:pt>
                <c:pt idx="34">
                  <c:v>7.9000000000000008E-3</c:v>
                </c:pt>
                <c:pt idx="35">
                  <c:v>6.4999999999999997E-3</c:v>
                </c:pt>
                <c:pt idx="36">
                  <c:v>5.5999999999999999E-3</c:v>
                </c:pt>
                <c:pt idx="37">
                  <c:v>5.3E-3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D-44F1-BF9A-388F271CF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969087"/>
        <c:axId val="39967007"/>
      </c:barChart>
      <c:catAx>
        <c:axId val="39969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7007"/>
        <c:crosses val="autoZero"/>
        <c:auto val="1"/>
        <c:lblAlgn val="ctr"/>
        <c:lblOffset val="100"/>
        <c:noMultiLvlLbl val="0"/>
      </c:catAx>
      <c:valAx>
        <c:axId val="39967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9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AA8EB-E123-4A45-8C87-0DCC32ADFF46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5A22-7C10-46AD-BD00-6548772C870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9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967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082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6515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66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5359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558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1834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167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sv-SE" dirty="0" err="1"/>
              <a:t>Utbilding</a:t>
            </a:r>
            <a:r>
              <a:rPr lang="sv-SE" dirty="0"/>
              <a:t>, </a:t>
            </a: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globalt finns en stor målgrupp som skulle kunna gynnas av ett sådant projekt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sv-SE" b="0" dirty="0">
              <a:solidFill>
                <a:srgbClr val="BBBBBB"/>
              </a:solidFill>
              <a:effectLst/>
              <a:latin typeface="Fira Code" pitchFamily="1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8. 10. 16. 17? Skulle kunna göra programmering och yrket mer lätt tillgängligt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Skapa jobb, och inkomstkällor i exempelvis </a:t>
            </a:r>
            <a:r>
              <a:rPr lang="sv-SE" b="0" dirty="0" err="1">
                <a:solidFill>
                  <a:srgbClr val="BBBBBB"/>
                </a:solidFill>
                <a:effectLst/>
                <a:latin typeface="Fira Code" pitchFamily="1" charset="0"/>
              </a:rPr>
              <a:t>indien</a:t>
            </a: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 där IT-</a:t>
            </a:r>
            <a:r>
              <a:rPr lang="sv-SE" b="0" dirty="0" err="1">
                <a:solidFill>
                  <a:srgbClr val="BBBBBB"/>
                </a:solidFill>
                <a:effectLst/>
                <a:latin typeface="Fira Code" pitchFamily="1" charset="0"/>
              </a:rPr>
              <a:t>branshen</a:t>
            </a: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 växer otroligt mycket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b="0" dirty="0">
              <a:solidFill>
                <a:srgbClr val="BBBBBB"/>
              </a:solidFill>
              <a:effectLst/>
              <a:latin typeface="Fira Code" pitchFamily="1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Minskad ojämlikhet global när förutsättningarna för att börja programmera blir mindre genom lokala anpassningar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b="0" dirty="0">
              <a:solidFill>
                <a:srgbClr val="BBBBBB"/>
              </a:solidFill>
              <a:effectLst/>
              <a:latin typeface="Fira Code" pitchFamily="1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="0" dirty="0">
                <a:solidFill>
                  <a:srgbClr val="BBBBBB"/>
                </a:solidFill>
                <a:effectLst/>
                <a:latin typeface="Fira Code" pitchFamily="1" charset="0"/>
              </a:rPr>
              <a:t>Skulle även kunna öka internationella samarbeten ifall samma kod kan visas på lika skriftspråk. Något väldigt relevant idag med tanke på hur mycket av våra samhällen och samhällsviktiga funktioner nånstans i sig har kod och hur mycket av denna kod behöver interagera och samarbeta med annan kod internationellt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0393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Extended</a:t>
            </a:r>
            <a:r>
              <a:rPr lang="sv-SE" dirty="0"/>
              <a:t>-</a:t>
            </a:r>
            <a:r>
              <a:rPr lang="sv-SE" dirty="0" err="1"/>
              <a:t>backus</a:t>
            </a:r>
            <a:r>
              <a:rPr lang="sv-SE" dirty="0"/>
              <a:t>-</a:t>
            </a:r>
            <a:r>
              <a:rPr lang="sv-SE" dirty="0" err="1"/>
              <a:t>naur</a:t>
            </a:r>
            <a:r>
              <a:rPr lang="sv-SE" dirty="0"/>
              <a:t>-form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18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782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Vad är ett programmeringsspråk?</a:t>
            </a:r>
          </a:p>
          <a:p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Likt vanliga språk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Vi alla går ju teknik, och programmering så vi vet nog hur dem brukar se 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Även likt sånt som matematik, vilket jag tycker också ska kunna ses på som ett programmeringsspråk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För att kommunicera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Instruktioner, ofta sekventiella för att skapa program, appar, webbsidor, hissar, </a:t>
            </a:r>
            <a:r>
              <a:rPr lang="sv-SE" dirty="0" err="1"/>
              <a:t>whatever</a:t>
            </a: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40807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effectLst/>
                <a:latin typeface="Times New Roman" panose="02020603050405020304" pitchFamily="18" charset="0"/>
              </a:rPr>
              <a:t>utvecklat utifrån de principer och idéer presenterade i bakgrunden och frågeställningen stödjer fyra skriftspråk med hjälp av en abstraktion av lexikalanalysen som tillåter att modulärt byta ut nyckelorden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37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effectLst/>
                <a:latin typeface="Times New Roman" panose="02020603050405020304" pitchFamily="18" charset="0"/>
              </a:rPr>
              <a:t>mjukvaruutvecklare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525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effectLst/>
                <a:latin typeface="Times New Roman" panose="02020603050405020304" pitchFamily="18" charset="0"/>
              </a:rPr>
              <a:t>I en årlig undersökning av internet- och mjukvaruutvecklingsforumet Stack </a:t>
            </a:r>
            <a:r>
              <a:rPr lang="sv-SE" dirty="0" err="1">
                <a:effectLst/>
                <a:latin typeface="Times New Roman" panose="02020603050405020304" pitchFamily="18" charset="0"/>
              </a:rPr>
              <a:t>Overflow</a:t>
            </a:r>
            <a:r>
              <a:rPr lang="sv-SE" dirty="0">
                <a:effectLst/>
                <a:latin typeface="Times New Roman" panose="02020603050405020304" pitchFamily="18" charset="0"/>
              </a:rPr>
              <a:t> har man frågat 80000 utvecklare, studenter och andra användare</a:t>
            </a:r>
          </a:p>
          <a:p>
            <a:endParaRPr lang="sv-SE" dirty="0">
              <a:effectLst/>
              <a:latin typeface="Times New Roman" panose="02020603050405020304" pitchFamily="18" charset="0"/>
            </a:endParaRPr>
          </a:p>
          <a:p>
            <a:r>
              <a:rPr lang="sv-SE" dirty="0">
                <a:effectLst/>
                <a:latin typeface="Times New Roman" panose="02020603050405020304" pitchFamily="18" charset="0"/>
              </a:rPr>
              <a:t>Frågor om utbildning, land, erfarenhet och andra relevanta frågor</a:t>
            </a:r>
            <a:endParaRPr lang="sv-SE" dirty="0"/>
          </a:p>
          <a:p>
            <a:endParaRPr lang="sv-SE" dirty="0"/>
          </a:p>
          <a:p>
            <a:r>
              <a:rPr lang="sv-SE" dirty="0"/>
              <a:t>20 vanligaste länderna</a:t>
            </a:r>
          </a:p>
          <a:p>
            <a:r>
              <a:rPr lang="sv-SE" dirty="0"/>
              <a:t>10 länderna första står för ungefär 60% av svaren i den här källan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93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En </a:t>
            </a:r>
            <a:r>
              <a:rPr lang="sv-SE" dirty="0" err="1"/>
              <a:t>gemensamm</a:t>
            </a:r>
            <a:r>
              <a:rPr lang="sv-SE" dirty="0"/>
              <a:t> nämnare!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041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ENGELSKAN!!!!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060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37 mest använda språken</a:t>
            </a:r>
          </a:p>
          <a:p>
            <a:endParaRPr lang="sv-SE" dirty="0"/>
          </a:p>
          <a:p>
            <a:r>
              <a:rPr lang="sv-SE" dirty="0"/>
              <a:t>Endast ett språk är icke-engelskt</a:t>
            </a:r>
          </a:p>
          <a:p>
            <a:endParaRPr lang="sv-SE" dirty="0"/>
          </a:p>
          <a:p>
            <a:r>
              <a:rPr lang="sv-SE" dirty="0"/>
              <a:t>Och är likt matematiken endast symbolbaserat, kommer </a:t>
            </a:r>
            <a:r>
              <a:rPr lang="sv-SE" dirty="0" err="1"/>
              <a:t>tbx</a:t>
            </a:r>
            <a:r>
              <a:rPr lang="sv-SE" dirty="0"/>
              <a:t> till det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97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936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5A22-7C10-46AD-BD00-6548772C870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289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B0078C7-0089-41E8-8B5B-EA1BC225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5D4F247-19AD-4E6D-BBE6-B2D64B3D6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73719B4-0DA4-4F34-A331-0C42AF9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D65B2D4-8EFD-4CF4-A8AD-E082178B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4B4C533-F526-4A58-8401-EF1B4EF1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860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1F4ABD6-AF06-4217-977E-E5B7D834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21906F3-8A8A-44F8-BBE4-54D59E957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37B298-E094-4CDF-95A1-802D42AB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D0AF7FF-3389-4EC2-9A53-DEDD1A75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EBD5C58-C755-4CBE-9134-7750DCF5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987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FD3E18F8-6741-4A74-9680-01F18B548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C0C8DE5-A4E2-4241-9C87-BEAC9F86D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6F1AA5F-AAFE-42B7-88AC-8B037032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AEEDC7F-9A27-4D37-A381-05E1D70F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3A5595-47E9-4D20-8C3D-5B11A2AF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11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FF96CC-C135-4E4B-8BB9-8952EC67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9BE8A41-4BD1-4BF5-822C-9FD8F300E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A0ADCA-FC90-440F-AADB-64ACE016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6CB0E6-6662-4578-9991-8F57F5B5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849017A-0A0C-4E0F-A719-978C760D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87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69CC3AE-EF2E-45EB-B9EC-A5078A40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10F13D5-A4C9-432A-8DD3-02CE459A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5026549-98CA-4A69-9767-FF04DE96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B702037-6B27-45E3-9920-8F4B94ED4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F9B7993-B654-4FFE-B81A-300DD8F85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994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4DD26D-E9DE-41A0-B3BD-345DE50E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0916EE-8B81-402F-A504-18449847B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B2A6AD9-7666-4E09-9D6F-87AE8AA65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1F8D375-5F0B-47BA-9F7E-79C63F82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78E3CDD-6239-4716-8228-AF7904E7C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456B384-FC56-4088-97B7-1CEECD2E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965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38AEBA-4974-4D9C-9CFF-18B39BD6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32BF7E-A4FD-4400-BAEF-67D8B9A91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E4B506C-990D-4743-AE27-37E094F38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CD19B0C-5066-4F3D-B7E7-B731A09FF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E5C94ED-8D87-4E36-BE9F-EB768125F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E41E03C5-CBF4-4487-86A9-35693BA0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A3EA4B5-1129-4320-A523-80F7063C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8F2E8993-E020-4A93-8F2E-663D717A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431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FBDC32-F789-4E07-A248-2E2169B3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1C4256BA-9943-4E3E-B30D-C31B290B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EAB82EC-8767-45E4-87FC-F0B39419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4515D05-0D6D-4EF2-B02E-8A7B7237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100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49F1C6EA-08C9-4036-80FD-326B670A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7EDF95A-7580-43B0-89DF-4C1C199C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D34384C-F069-40FD-9AEA-10A63E6D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543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E04B6B8-3419-493C-B757-41731BBD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A16F3F-8060-4189-B837-8C3256BE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4D85CD8-64F4-4E35-AE05-A0DDF62B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BE907C3-0197-45E4-9B98-15FCC33ED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824E01E-4559-4AB2-B2DB-5D857494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668DDEF-033B-4B97-8FE9-DEE08590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558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556E283-70AC-4526-AEB3-C32E17AA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07E745B6-0C41-43FC-A7E1-B8DBC8279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C70319B-CF1F-4E06-A2CC-DB47AE3A0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54EAA15-455E-48A7-8132-57D011BE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EC973FB-AF42-4859-A1C2-0514FBA6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8442A8A-F559-4222-B512-7E358023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56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DD4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1749EC7-77FE-4C2A-9121-59770DCB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1B64BB8-2848-4532-BE1A-0710E5E13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A0EA8A8-5C78-4D4E-A3DE-4F47120DB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D87EF-9621-4CB5-81CC-725B8296DF70}" type="datetimeFigureOut">
              <a:rPr lang="sv-SE" smtClean="0"/>
              <a:t>2022-03-31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A43CAE9-10AC-4E74-9424-4731AE3B4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792C7DB-9B9E-4C88-B370-C7470493D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273C-5712-4234-AFB4-0764E75DC41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245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assjogreen/gyar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verige.se/2020/12/it-kompetensbrist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uture-processing.com/blog/how-many-developers-are-there-in-the-world-in-201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1#section-key-territories-geograph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21#section-most-popular-technologies-programming-scripting-and-markup-languag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00D01FA2-5238-4CFD-B58F-CA2735EA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5255"/>
            <a:ext cx="9144000" cy="1787489"/>
          </a:xfrm>
        </p:spPr>
        <p:txBody>
          <a:bodyPr/>
          <a:lstStyle/>
          <a:p>
            <a:r>
              <a:rPr lang="sv-SE" dirty="0"/>
              <a:t>Ett internationellt Programmeringsspråk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1A0715B7-5F48-4A58-A533-3CA23CBE6DCD}"/>
              </a:ext>
            </a:extLst>
          </p:cNvPr>
          <p:cNvSpPr txBox="1"/>
          <p:nvPr/>
        </p:nvSpPr>
        <p:spPr>
          <a:xfrm>
            <a:off x="0" y="0"/>
            <a:ext cx="571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effectLst/>
              </a:rPr>
              <a:t>Anna Whitlocks Gymnasium</a:t>
            </a:r>
            <a:br>
              <a:rPr lang="sv-SE" dirty="0"/>
            </a:br>
            <a:r>
              <a:rPr lang="sv-SE" dirty="0">
                <a:effectLst/>
              </a:rPr>
              <a:t>Teknikprogrammet inriktning design och produktutveckling</a:t>
            </a:r>
            <a:br>
              <a:rPr lang="sv-SE" dirty="0"/>
            </a:br>
            <a:r>
              <a:rPr lang="sv-SE" dirty="0">
                <a:effectLst/>
              </a:rPr>
              <a:t>Läsåret 2021/2022</a:t>
            </a:r>
            <a:br>
              <a:rPr lang="sv-SE" dirty="0"/>
            </a:br>
            <a:r>
              <a:rPr lang="sv-SE" dirty="0">
                <a:effectLst/>
              </a:rPr>
              <a:t>Handledare: Sofie Danielsson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FCD48459-3671-45E5-BF85-CD29D8BC551C}"/>
              </a:ext>
            </a:extLst>
          </p:cNvPr>
          <p:cNvSpPr txBox="1"/>
          <p:nvPr/>
        </p:nvSpPr>
        <p:spPr>
          <a:xfrm>
            <a:off x="4476045" y="4447821"/>
            <a:ext cx="323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Elias Sjögreen</a:t>
            </a:r>
          </a:p>
        </p:txBody>
      </p:sp>
    </p:spTree>
    <p:extLst>
      <p:ext uri="{BB962C8B-B14F-4D97-AF65-F5344CB8AC3E}">
        <p14:creationId xmlns:p14="http://schemas.microsoft.com/office/powerpoint/2010/main" val="370275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197E96-12FB-4A40-BA92-FB6A98E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  <a:br>
              <a:rPr lang="sv-SE" dirty="0"/>
            </a:br>
            <a:r>
              <a:rPr lang="sv-SE" dirty="0"/>
              <a:t>Textprogrammering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4F57563-1EFD-448A-AA0C-22A53FB74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89" y="1996095"/>
            <a:ext cx="5946422" cy="559048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Citrine</a:t>
            </a: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A4919FA7-669D-47FC-AF55-D186E7339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2845"/>
              </p:ext>
            </p:extLst>
          </p:nvPr>
        </p:nvGraphicFramePr>
        <p:xfrm>
          <a:off x="2758016" y="2555143"/>
          <a:ext cx="667596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361">
                  <a:extLst>
                    <a:ext uri="{9D8B030D-6E8A-4147-A177-3AD203B41FA5}">
                      <a16:colId xmlns:a16="http://schemas.microsoft.com/office/drawing/2014/main" val="4258286320"/>
                    </a:ext>
                  </a:extLst>
                </a:gridCol>
                <a:gridCol w="4469606">
                  <a:extLst>
                    <a:ext uri="{9D8B030D-6E8A-4147-A177-3AD203B41FA5}">
                      <a16:colId xmlns:a16="http://schemas.microsoft.com/office/drawing/2014/main" val="86771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Skriftspråk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Exempelkod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6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Engelska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write: ‘Hello World’, stop.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2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Svenska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skriva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: ‘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Hej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Världen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’,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sluta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.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25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Tyska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schreiben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: ‘Hallo Welt’, stop.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272479"/>
                  </a:ext>
                </a:extLst>
              </a:tr>
            </a:tbl>
          </a:graphicData>
        </a:graphic>
      </p:graphicFrame>
      <p:graphicFrame>
        <p:nvGraphicFramePr>
          <p:cNvPr id="13" name="Tabell 5">
            <a:extLst>
              <a:ext uri="{FF2B5EF4-FFF2-40B4-BE49-F238E27FC236}">
                <a16:creationId xmlns:a16="http://schemas.microsoft.com/office/drawing/2014/main" id="{5FCAC5ED-1086-4ED2-9FB8-87545D7E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67338"/>
              </p:ext>
            </p:extLst>
          </p:nvPr>
        </p:nvGraphicFramePr>
        <p:xfrm>
          <a:off x="2758017" y="4790070"/>
          <a:ext cx="66759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360">
                  <a:extLst>
                    <a:ext uri="{9D8B030D-6E8A-4147-A177-3AD203B41FA5}">
                      <a16:colId xmlns:a16="http://schemas.microsoft.com/office/drawing/2014/main" val="4258286320"/>
                    </a:ext>
                  </a:extLst>
                </a:gridCol>
                <a:gridCol w="4469606">
                  <a:extLst>
                    <a:ext uri="{9D8B030D-6E8A-4147-A177-3AD203B41FA5}">
                      <a16:colId xmlns:a16="http://schemas.microsoft.com/office/drawing/2014/main" val="867710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Skriftspråk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Exempelkod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963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Engelska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(display "Hello World")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2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Svenska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(visa "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Hej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Världen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")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25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Tyska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(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anzeige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 "Hallo Welt")</a:t>
                      </a:r>
                      <a:endParaRPr lang="sv-SE" dirty="0">
                        <a:latin typeface="Hack NF" panose="020B0609030202020204" pitchFamily="50" charset="0"/>
                        <a:ea typeface="Hack NF" panose="020B0609030202020204" pitchFamily="50" charset="0"/>
                        <a:cs typeface="Hack NF" panose="020B0609030202020204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272479"/>
                  </a:ext>
                </a:extLst>
              </a:tr>
            </a:tbl>
          </a:graphicData>
        </a:graphic>
      </p:graphicFrame>
      <p:sp>
        <p:nvSpPr>
          <p:cNvPr id="14" name="Platshållare för innehåll 3">
            <a:extLst>
              <a:ext uri="{FF2B5EF4-FFF2-40B4-BE49-F238E27FC236}">
                <a16:creationId xmlns:a16="http://schemas.microsoft.com/office/drawing/2014/main" id="{B31E5211-1AC9-4222-B665-419A9EAD8ED5}"/>
              </a:ext>
            </a:extLst>
          </p:cNvPr>
          <p:cNvSpPr txBox="1">
            <a:spLocks/>
          </p:cNvSpPr>
          <p:nvPr/>
        </p:nvSpPr>
        <p:spPr>
          <a:xfrm>
            <a:off x="3122789" y="4231022"/>
            <a:ext cx="5946422" cy="55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dirty="0"/>
              <a:t>Scheme</a:t>
            </a:r>
          </a:p>
        </p:txBody>
      </p:sp>
    </p:spTree>
    <p:extLst>
      <p:ext uri="{BB962C8B-B14F-4D97-AF65-F5344CB8AC3E}">
        <p14:creationId xmlns:p14="http://schemas.microsoft.com/office/powerpoint/2010/main" val="315937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  <a:br>
              <a:rPr lang="sv-SE" dirty="0"/>
            </a:br>
            <a:r>
              <a:rPr lang="sv-SE" dirty="0">
                <a:effectLst/>
                <a:latin typeface="Times New Roman" panose="02020603050405020304" pitchFamily="18" charset="0"/>
              </a:rPr>
              <a:t>Symbolprogrammering</a:t>
            </a:r>
            <a:endParaRPr lang="sv-SE" dirty="0"/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1E2A5717-39A9-4D3D-8383-B18A49FD3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5" y="3935874"/>
            <a:ext cx="3933493" cy="2213789"/>
          </a:xfrm>
        </p:spPr>
      </p:pic>
      <p:pic>
        <p:nvPicPr>
          <p:cNvPr id="12" name="Bildobjekt 11" descr="En bild som visar text&#10;&#10;Automatiskt genererad beskrivning">
            <a:extLst>
              <a:ext uri="{FF2B5EF4-FFF2-40B4-BE49-F238E27FC236}">
                <a16:creationId xmlns:a16="http://schemas.microsoft.com/office/drawing/2014/main" id="{088986B7-EB29-49FF-A6B8-39BA925E36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/>
          <a:stretch/>
        </p:blipFill>
        <p:spPr>
          <a:xfrm>
            <a:off x="5463822" y="4631278"/>
            <a:ext cx="6208889" cy="1893752"/>
          </a:xfrm>
          <a:prstGeom prst="rect">
            <a:avLst/>
          </a:prstGeom>
        </p:spPr>
      </p:pic>
      <p:pic>
        <p:nvPicPr>
          <p:cNvPr id="14" name="Bildobjekt 13" descr="En bild som visar text&#10;&#10;Automatiskt genererad beskrivning">
            <a:extLst>
              <a:ext uri="{FF2B5EF4-FFF2-40B4-BE49-F238E27FC236}">
                <a16:creationId xmlns:a16="http://schemas.microsoft.com/office/drawing/2014/main" id="{411CFC9B-3446-43C3-BB26-D53D68D11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1"/>
          <a:stretch/>
        </p:blipFill>
        <p:spPr>
          <a:xfrm>
            <a:off x="3243048" y="2032015"/>
            <a:ext cx="5325218" cy="17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8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funkar ett programmeringsspråk?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3F022B-B99E-455A-B1C3-1D5AC7AB1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Lexikal analys – Delar upp koden i ”ord” eller lexikala element</a:t>
            </a:r>
          </a:p>
          <a:p>
            <a:endParaRPr lang="sv-SE" dirty="0"/>
          </a:p>
          <a:p>
            <a:r>
              <a:rPr lang="sv-SE" dirty="0"/>
              <a:t>Syntax analys – Grupperar och verifierar de lexikala elementen</a:t>
            </a:r>
          </a:p>
          <a:p>
            <a:endParaRPr lang="sv-SE" dirty="0"/>
          </a:p>
          <a:p>
            <a:r>
              <a:rPr lang="sv-SE" dirty="0"/>
              <a:t>Kompilation/interpretation – Kör eller skapar ett körbart program av det föregående steget</a:t>
            </a:r>
          </a:p>
        </p:txBody>
      </p:sp>
      <p:sp>
        <p:nvSpPr>
          <p:cNvPr id="5" name="Pil: nedåt 4">
            <a:extLst>
              <a:ext uri="{FF2B5EF4-FFF2-40B4-BE49-F238E27FC236}">
                <a16:creationId xmlns:a16="http://schemas.microsoft.com/office/drawing/2014/main" id="{F09457B6-AB88-48D9-9B91-8E4F128C99D6}"/>
              </a:ext>
            </a:extLst>
          </p:cNvPr>
          <p:cNvSpPr/>
          <p:nvPr/>
        </p:nvSpPr>
        <p:spPr>
          <a:xfrm>
            <a:off x="1749776" y="2404533"/>
            <a:ext cx="530579" cy="5757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Pil: nedåt 8">
            <a:extLst>
              <a:ext uri="{FF2B5EF4-FFF2-40B4-BE49-F238E27FC236}">
                <a16:creationId xmlns:a16="http://schemas.microsoft.com/office/drawing/2014/main" id="{3BC706F1-01A4-445C-9036-8DD95D672945}"/>
              </a:ext>
            </a:extLst>
          </p:cNvPr>
          <p:cNvSpPr/>
          <p:nvPr/>
        </p:nvSpPr>
        <p:spPr>
          <a:xfrm>
            <a:off x="1749776" y="3324580"/>
            <a:ext cx="530579" cy="5757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62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funkar ett programmeringsspråk?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3F022B-B99E-455A-B1C3-1D5AC7AB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589"/>
            <a:ext cx="10515600" cy="590197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”Hej, världen!” exempel i ett </a:t>
            </a:r>
            <a:r>
              <a:rPr lang="sv-SE" dirty="0" err="1"/>
              <a:t>hittepåspråk</a:t>
            </a:r>
            <a:endParaRPr lang="sv-SE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F09135D-5A5E-4976-989D-CE7DE6C62CE7}"/>
              </a:ext>
            </a:extLst>
          </p:cNvPr>
          <p:cNvSpPr/>
          <p:nvPr/>
        </p:nvSpPr>
        <p:spPr>
          <a:xfrm>
            <a:off x="4289778" y="3429000"/>
            <a:ext cx="3612444" cy="59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6">
                    <a:lumMod val="50000"/>
                  </a:schemeClr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(visa ”Hej, Världen!”)</a:t>
            </a:r>
          </a:p>
        </p:txBody>
      </p:sp>
    </p:spTree>
    <p:extLst>
      <p:ext uri="{BB962C8B-B14F-4D97-AF65-F5344CB8AC3E}">
        <p14:creationId xmlns:p14="http://schemas.microsoft.com/office/powerpoint/2010/main" val="111712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funkar ett programmeringsspråk?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3F022B-B99E-455A-B1C3-1D5AC7AB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589"/>
            <a:ext cx="10515600" cy="590197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”Hej, världen!” exempel i ett </a:t>
            </a:r>
            <a:r>
              <a:rPr lang="sv-SE" dirty="0" err="1"/>
              <a:t>hittepåspråk</a:t>
            </a:r>
            <a:endParaRPr lang="sv-SE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F09135D-5A5E-4976-989D-CE7DE6C62CE7}"/>
              </a:ext>
            </a:extLst>
          </p:cNvPr>
          <p:cNvSpPr/>
          <p:nvPr/>
        </p:nvSpPr>
        <p:spPr>
          <a:xfrm>
            <a:off x="4289778" y="2130954"/>
            <a:ext cx="3612444" cy="59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6">
                    <a:lumMod val="50000"/>
                  </a:schemeClr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(visa ”Hej, Världen!”)</a:t>
            </a: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385B19B4-F653-4234-9CDC-F9054C39C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172661"/>
              </p:ext>
            </p:extLst>
          </p:nvPr>
        </p:nvGraphicFramePr>
        <p:xfrm>
          <a:off x="1507066" y="3243580"/>
          <a:ext cx="91778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7">
                  <a:extLst>
                    <a:ext uri="{9D8B030D-6E8A-4147-A177-3AD203B41FA5}">
                      <a16:colId xmlns:a16="http://schemas.microsoft.com/office/drawing/2014/main" val="1242762061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1129874499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1509632501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411379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(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visa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”Hej, Världen!”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08614"/>
                  </a:ext>
                </a:extLst>
              </a:tr>
            </a:tbl>
          </a:graphicData>
        </a:graphic>
      </p:graphicFrame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B9CF4470-327C-4E08-87AF-77225C1CD77D}"/>
              </a:ext>
            </a:extLst>
          </p:cNvPr>
          <p:cNvCxnSpPr>
            <a:cxnSpLocks/>
          </p:cNvCxnSpPr>
          <p:nvPr/>
        </p:nvCxnSpPr>
        <p:spPr>
          <a:xfrm flipH="1">
            <a:off x="2641600" y="2721152"/>
            <a:ext cx="2012245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8FEF5AD5-378C-4B68-B99E-5C69ACC01D4E}"/>
              </a:ext>
            </a:extLst>
          </p:cNvPr>
          <p:cNvCxnSpPr>
            <a:cxnSpLocks/>
          </p:cNvCxnSpPr>
          <p:nvPr/>
        </p:nvCxnSpPr>
        <p:spPr>
          <a:xfrm flipH="1">
            <a:off x="4888089" y="2721152"/>
            <a:ext cx="142524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59936B8A-DB48-4BCF-993F-C657BA19E95C}"/>
              </a:ext>
            </a:extLst>
          </p:cNvPr>
          <p:cNvCxnSpPr>
            <a:cxnSpLocks/>
          </p:cNvCxnSpPr>
          <p:nvPr/>
        </p:nvCxnSpPr>
        <p:spPr>
          <a:xfrm>
            <a:off x="6558844" y="2721152"/>
            <a:ext cx="602545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pilkoppling 25">
            <a:extLst>
              <a:ext uri="{FF2B5EF4-FFF2-40B4-BE49-F238E27FC236}">
                <a16:creationId xmlns:a16="http://schemas.microsoft.com/office/drawing/2014/main" id="{FFBA6AD6-FECF-44C9-A795-584A2A2F2E87}"/>
              </a:ext>
            </a:extLst>
          </p:cNvPr>
          <p:cNvCxnSpPr>
            <a:cxnSpLocks/>
          </p:cNvCxnSpPr>
          <p:nvPr/>
        </p:nvCxnSpPr>
        <p:spPr>
          <a:xfrm>
            <a:off x="7538157" y="2721152"/>
            <a:ext cx="2012243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8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funkar ett programmeringsspråk?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3F022B-B99E-455A-B1C3-1D5AC7AB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589"/>
            <a:ext cx="10515600" cy="590197"/>
          </a:xfrm>
        </p:spPr>
        <p:txBody>
          <a:bodyPr/>
          <a:lstStyle/>
          <a:p>
            <a:pPr marL="0" indent="0" algn="ctr">
              <a:buNone/>
            </a:pPr>
            <a:r>
              <a:rPr lang="sv-SE" dirty="0"/>
              <a:t>”Hej, världen!” exempel i ett </a:t>
            </a:r>
            <a:r>
              <a:rPr lang="sv-SE" dirty="0" err="1"/>
              <a:t>hittepåspråk</a:t>
            </a:r>
            <a:endParaRPr lang="sv-SE" dirty="0"/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9F09135D-5A5E-4976-989D-CE7DE6C62CE7}"/>
              </a:ext>
            </a:extLst>
          </p:cNvPr>
          <p:cNvSpPr/>
          <p:nvPr/>
        </p:nvSpPr>
        <p:spPr>
          <a:xfrm>
            <a:off x="4289778" y="2130954"/>
            <a:ext cx="3612444" cy="5901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accent6">
                    <a:lumMod val="50000"/>
                  </a:schemeClr>
                </a:solidFill>
                <a:latin typeface="Hack NF" panose="020B0609030202020204" pitchFamily="50" charset="0"/>
                <a:ea typeface="Hack NF" panose="020B0609030202020204" pitchFamily="50" charset="0"/>
                <a:cs typeface="Hack NF" panose="020B0609030202020204" pitchFamily="50" charset="0"/>
              </a:rPr>
              <a:t>(visa ”Hej, Världen!”)</a:t>
            </a: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385B19B4-F653-4234-9CDC-F9054C39C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03331"/>
              </p:ext>
            </p:extLst>
          </p:nvPr>
        </p:nvGraphicFramePr>
        <p:xfrm>
          <a:off x="1507066" y="3243580"/>
          <a:ext cx="91778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7">
                  <a:extLst>
                    <a:ext uri="{9D8B030D-6E8A-4147-A177-3AD203B41FA5}">
                      <a16:colId xmlns:a16="http://schemas.microsoft.com/office/drawing/2014/main" val="1242762061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1129874499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1509632501"/>
                    </a:ext>
                  </a:extLst>
                </a:gridCol>
                <a:gridCol w="2294467">
                  <a:extLst>
                    <a:ext uri="{9D8B030D-6E8A-4147-A177-3AD203B41FA5}">
                      <a16:colId xmlns:a16="http://schemas.microsoft.com/office/drawing/2014/main" val="4113792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(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visa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”Hej, Världen!”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08614"/>
                  </a:ext>
                </a:extLst>
              </a:tr>
            </a:tbl>
          </a:graphicData>
        </a:graphic>
      </p:graphicFrame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3CBD9F0C-356C-4589-B129-72F1C2BF1A26}"/>
              </a:ext>
            </a:extLst>
          </p:cNvPr>
          <p:cNvCxnSpPr>
            <a:cxnSpLocks/>
          </p:cNvCxnSpPr>
          <p:nvPr/>
        </p:nvCxnSpPr>
        <p:spPr>
          <a:xfrm flipH="1">
            <a:off x="2641600" y="2721152"/>
            <a:ext cx="2012245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AB13354-6303-45B8-8167-EE0ED6F2DD4E}"/>
              </a:ext>
            </a:extLst>
          </p:cNvPr>
          <p:cNvCxnSpPr>
            <a:cxnSpLocks/>
          </p:cNvCxnSpPr>
          <p:nvPr/>
        </p:nvCxnSpPr>
        <p:spPr>
          <a:xfrm flipH="1">
            <a:off x="4888089" y="2721152"/>
            <a:ext cx="142524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DB73DF56-D5B6-422A-8D98-B5BC48882368}"/>
              </a:ext>
            </a:extLst>
          </p:cNvPr>
          <p:cNvCxnSpPr>
            <a:cxnSpLocks/>
          </p:cNvCxnSpPr>
          <p:nvPr/>
        </p:nvCxnSpPr>
        <p:spPr>
          <a:xfrm>
            <a:off x="6558844" y="2721152"/>
            <a:ext cx="602545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D155D2E2-F98F-45EB-9228-C3C11133F527}"/>
              </a:ext>
            </a:extLst>
          </p:cNvPr>
          <p:cNvCxnSpPr>
            <a:cxnSpLocks/>
          </p:cNvCxnSpPr>
          <p:nvPr/>
        </p:nvCxnSpPr>
        <p:spPr>
          <a:xfrm>
            <a:off x="7538157" y="2721152"/>
            <a:ext cx="2012243" cy="5224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 5">
            <a:extLst>
              <a:ext uri="{FF2B5EF4-FFF2-40B4-BE49-F238E27FC236}">
                <a16:creationId xmlns:a16="http://schemas.microsoft.com/office/drawing/2014/main" id="{0EF442E0-4118-47D0-84E0-623BFC0BD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42496"/>
              </p:ext>
            </p:extLst>
          </p:nvPr>
        </p:nvGraphicFramePr>
        <p:xfrm>
          <a:off x="5006624" y="4283957"/>
          <a:ext cx="22944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7">
                  <a:extLst>
                    <a:ext uri="{9D8B030D-6E8A-4147-A177-3AD203B41FA5}">
                      <a16:colId xmlns:a16="http://schemas.microsoft.com/office/drawing/2014/main" val="1242762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Gruppering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08614"/>
                  </a:ext>
                </a:extLst>
              </a:tr>
            </a:tbl>
          </a:graphicData>
        </a:graphic>
      </p:graphicFrame>
      <p:cxnSp>
        <p:nvCxnSpPr>
          <p:cNvPr id="10" name="Rak pilkoppling 9">
            <a:extLst>
              <a:ext uri="{FF2B5EF4-FFF2-40B4-BE49-F238E27FC236}">
                <a16:creationId xmlns:a16="http://schemas.microsoft.com/office/drawing/2014/main" id="{FA49489F-95ED-49ED-AE80-B00A687D229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88356" y="3614420"/>
            <a:ext cx="2218268" cy="85495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18C3AB2E-BA94-4F23-981A-83E89713649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7301091" y="3614420"/>
            <a:ext cx="2249309" cy="85495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13350645-6C3C-46D5-BF42-6A6A458411D7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6153857" y="4654797"/>
            <a:ext cx="23989" cy="702239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l 5">
            <a:extLst>
              <a:ext uri="{FF2B5EF4-FFF2-40B4-BE49-F238E27FC236}">
                <a16:creationId xmlns:a16="http://schemas.microsoft.com/office/drawing/2014/main" id="{0781B6A9-9C0F-4A11-A983-E314A959A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55024"/>
              </p:ext>
            </p:extLst>
          </p:nvPr>
        </p:nvGraphicFramePr>
        <p:xfrm>
          <a:off x="5030613" y="5357036"/>
          <a:ext cx="22944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7">
                  <a:extLst>
                    <a:ext uri="{9D8B030D-6E8A-4147-A177-3AD203B41FA5}">
                      <a16:colId xmlns:a16="http://schemas.microsoft.com/office/drawing/2014/main" val="1242762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Visa text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08614"/>
                  </a:ext>
                </a:extLst>
              </a:tr>
            </a:tbl>
          </a:graphicData>
        </a:graphic>
      </p:graphicFrame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9D8B167C-6D3A-41D2-BB47-ED974CDA97E8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6177846" y="5727876"/>
            <a:ext cx="0" cy="67863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ell 5">
            <a:extLst>
              <a:ext uri="{FF2B5EF4-FFF2-40B4-BE49-F238E27FC236}">
                <a16:creationId xmlns:a16="http://schemas.microsoft.com/office/drawing/2014/main" id="{31B6AF6B-7D5C-448D-97E3-7092101DA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77665"/>
              </p:ext>
            </p:extLst>
          </p:nvPr>
        </p:nvGraphicFramePr>
        <p:xfrm>
          <a:off x="5030613" y="6406514"/>
          <a:ext cx="229446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67">
                  <a:extLst>
                    <a:ext uri="{9D8B030D-6E8A-4147-A177-3AD203B41FA5}">
                      <a16:colId xmlns:a16="http://schemas.microsoft.com/office/drawing/2014/main" val="1242762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ack NF" panose="020B0609030202020204" pitchFamily="50" charset="0"/>
                          <a:ea typeface="Hack NF" panose="020B0609030202020204" pitchFamily="50" charset="0"/>
                          <a:cs typeface="Hack NF" panose="020B0609030202020204" pitchFamily="50" charset="0"/>
                        </a:rPr>
                        <a:t>”Hej, Världen!”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70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5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7DC781-8F46-4BD0-8813-A14EE97C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Syfte och frågeställning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D82C65F-A7C4-46E2-8AAC-DB605009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”Hur skulle ett internationellt programmeringsspråk se ut och fungera?”</a:t>
            </a:r>
          </a:p>
          <a:p>
            <a:r>
              <a:rPr lang="sv-SE" dirty="0"/>
              <a:t>Skapa ett programmeringsspråk</a:t>
            </a:r>
          </a:p>
          <a:p>
            <a:r>
              <a:rPr lang="sv-SE" dirty="0"/>
              <a:t>Målgrupp: nybörjare – dvs språket skall vara lättläst</a:t>
            </a:r>
          </a:p>
          <a:p>
            <a:r>
              <a:rPr lang="sv-SE" dirty="0"/>
              <a:t>Prototypprogram</a:t>
            </a:r>
          </a:p>
          <a:p>
            <a:pPr lvl="1"/>
            <a:r>
              <a:rPr lang="sv-SE" dirty="0"/>
              <a:t>Lexikalanalys</a:t>
            </a:r>
          </a:p>
          <a:p>
            <a:pPr lvl="1"/>
            <a:r>
              <a:rPr lang="sv-SE" dirty="0"/>
              <a:t>Syntaxanalys</a:t>
            </a:r>
          </a:p>
          <a:p>
            <a:pPr lvl="1"/>
            <a:r>
              <a:rPr lang="sv-SE" dirty="0"/>
              <a:t>Kompilation/interpretation och körning</a:t>
            </a:r>
          </a:p>
          <a:p>
            <a:r>
              <a:rPr lang="sv-SE" dirty="0"/>
              <a:t>”Formell” specifikation</a:t>
            </a:r>
          </a:p>
          <a:p>
            <a:r>
              <a:rPr lang="sv-SE" dirty="0"/>
              <a:t>Ska vara översättningsbart till olika skriftspråk</a:t>
            </a:r>
          </a:p>
        </p:txBody>
      </p:sp>
    </p:spTree>
    <p:extLst>
      <p:ext uri="{BB962C8B-B14F-4D97-AF65-F5344CB8AC3E}">
        <p14:creationId xmlns:p14="http://schemas.microsoft.com/office/powerpoint/2010/main" val="13932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39AF52-3B20-4B0C-AFB2-4D7FAD3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Globala Målen</a:t>
            </a:r>
          </a:p>
        </p:txBody>
      </p:sp>
      <p:pic>
        <p:nvPicPr>
          <p:cNvPr id="7" name="Platshållare för innehåll 6">
            <a:extLst>
              <a:ext uri="{FF2B5EF4-FFF2-40B4-BE49-F238E27FC236}">
                <a16:creationId xmlns:a16="http://schemas.microsoft.com/office/drawing/2014/main" id="{41C50BEA-E8BC-4768-BC26-561FAD843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93" y="1825625"/>
            <a:ext cx="8840813" cy="4351338"/>
          </a:xfr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AC956D44-C1BA-474B-B468-9154A5AC1665}"/>
              </a:ext>
            </a:extLst>
          </p:cNvPr>
          <p:cNvSpPr/>
          <p:nvPr/>
        </p:nvSpPr>
        <p:spPr>
          <a:xfrm>
            <a:off x="6084710" y="1735844"/>
            <a:ext cx="1512711" cy="151200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2D7F0326-C126-481E-A440-5494F51A3875}"/>
              </a:ext>
            </a:extLst>
          </p:cNvPr>
          <p:cNvSpPr/>
          <p:nvPr/>
        </p:nvSpPr>
        <p:spPr>
          <a:xfrm>
            <a:off x="3078640" y="3245294"/>
            <a:ext cx="1512711" cy="151200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FD62645E-4A9C-463F-AC21-2EC55A590777}"/>
              </a:ext>
            </a:extLst>
          </p:cNvPr>
          <p:cNvSpPr/>
          <p:nvPr/>
        </p:nvSpPr>
        <p:spPr>
          <a:xfrm>
            <a:off x="6084710" y="3253847"/>
            <a:ext cx="1512711" cy="151200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D93B7791-04CD-4564-91F5-B109FD5EEA15}"/>
              </a:ext>
            </a:extLst>
          </p:cNvPr>
          <p:cNvSpPr/>
          <p:nvPr/>
        </p:nvSpPr>
        <p:spPr>
          <a:xfrm>
            <a:off x="6084709" y="4726694"/>
            <a:ext cx="1512711" cy="151200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92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F8FD7B-EDED-42A9-8004-7A581C12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Metod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704D473-6326-4CFA-94D7-F73A1B9A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Programmeringsspråkstyp: text</a:t>
            </a:r>
          </a:p>
          <a:p>
            <a:pPr lvl="1"/>
            <a:r>
              <a:rPr lang="sv-SE" dirty="0"/>
              <a:t>Kräver inte en ”integrerad utvecklingsmiljö” – </a:t>
            </a:r>
            <a:r>
              <a:rPr lang="sv-SE" dirty="0" err="1"/>
              <a:t>fancy</a:t>
            </a:r>
            <a:r>
              <a:rPr lang="sv-SE" dirty="0"/>
              <a:t> språk för ett grafiskt program</a:t>
            </a:r>
          </a:p>
          <a:p>
            <a:pPr lvl="1"/>
            <a:r>
              <a:rPr lang="sv-SE" dirty="0"/>
              <a:t>Enklare att arbeta med</a:t>
            </a:r>
          </a:p>
          <a:p>
            <a:r>
              <a:rPr lang="sv-SE" dirty="0"/>
              <a:t>Verktyg och implementationsspråk</a:t>
            </a:r>
          </a:p>
          <a:p>
            <a:pPr lvl="1"/>
            <a:r>
              <a:rPr lang="sv-SE" dirty="0" err="1"/>
              <a:t>TypeScript</a:t>
            </a:r>
            <a:r>
              <a:rPr lang="sv-SE" dirty="0"/>
              <a:t> – </a:t>
            </a:r>
            <a:r>
              <a:rPr lang="sv-SE" dirty="0" err="1"/>
              <a:t>Simplicitet</a:t>
            </a:r>
            <a:r>
              <a:rPr lang="sv-SE" dirty="0"/>
              <a:t>, abstraktion, prestanda och plattformsoberoende kod</a:t>
            </a:r>
          </a:p>
          <a:p>
            <a:pPr lvl="1"/>
            <a:r>
              <a:rPr lang="sv-SE" dirty="0"/>
              <a:t>EBNF – Formell specifikation</a:t>
            </a:r>
          </a:p>
        </p:txBody>
      </p:sp>
    </p:spTree>
    <p:extLst>
      <p:ext uri="{BB962C8B-B14F-4D97-AF65-F5344CB8AC3E}">
        <p14:creationId xmlns:p14="http://schemas.microsoft.com/office/powerpoint/2010/main" val="159375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9CD4F5-CAC2-40F3-A71C-6AD4F606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Genomförandet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BEF03E6-3126-49F0-A298-382721992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Bakgrund</a:t>
            </a:r>
          </a:p>
          <a:p>
            <a:r>
              <a:rPr lang="sv-SE" dirty="0"/>
              <a:t>Programmering och specifikation</a:t>
            </a:r>
          </a:p>
          <a:p>
            <a:pPr lvl="1"/>
            <a:r>
              <a:rPr lang="sv-SE" dirty="0"/>
              <a:t>Lexikal- och syntaxanalys</a:t>
            </a:r>
          </a:p>
          <a:p>
            <a:pPr lvl="1"/>
            <a:r>
              <a:rPr lang="sv-SE" dirty="0"/>
              <a:t>Kompilation</a:t>
            </a:r>
          </a:p>
          <a:p>
            <a:pPr lvl="1"/>
            <a:r>
              <a:rPr lang="sv-SE" dirty="0"/>
              <a:t>Funktioner, satser, villkor, variabler, uttryck och värden</a:t>
            </a:r>
          </a:p>
          <a:p>
            <a:pPr lvl="1"/>
            <a:r>
              <a:rPr lang="sv-SE" dirty="0"/>
              <a:t>Engelska, svenska, tyska och franska</a:t>
            </a:r>
          </a:p>
          <a:p>
            <a:r>
              <a:rPr lang="sv-SE" dirty="0"/>
              <a:t>Program för att använda språket i terminal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6102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213F07-7420-4A91-AE96-8274EB72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Programmering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3F5142F9-9ECD-4A69-9833-C6262559F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070550"/>
            <a:ext cx="2893828" cy="2716900"/>
          </a:xfrm>
        </p:spPr>
      </p:pic>
      <p:pic>
        <p:nvPicPr>
          <p:cNvPr id="7" name="Bildobjekt 6" descr="En bild som visar text&#10;&#10;Automatiskt genererad beskrivning">
            <a:extLst>
              <a:ext uri="{FF2B5EF4-FFF2-40B4-BE49-F238E27FC236}">
                <a16:creationId xmlns:a16="http://schemas.microsoft.com/office/drawing/2014/main" id="{45B58ABC-380B-42C4-8214-55A3C8CE0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1"/>
          <a:stretch/>
        </p:blipFill>
        <p:spPr>
          <a:xfrm>
            <a:off x="5613911" y="833634"/>
            <a:ext cx="5325218" cy="1780221"/>
          </a:xfrm>
          <a:prstGeom prst="rect">
            <a:avLst/>
          </a:prstGeom>
        </p:spPr>
      </p:pic>
      <p:pic>
        <p:nvPicPr>
          <p:cNvPr id="9" name="Bildobjekt 8" descr="En bild som visar byggnad, offentligt, tunnelbana, brun&#10;&#10;Automatiskt genererad beskrivning">
            <a:extLst>
              <a:ext uri="{FF2B5EF4-FFF2-40B4-BE49-F238E27FC236}">
                <a16:creationId xmlns:a16="http://schemas.microsoft.com/office/drawing/2014/main" id="{D07FD8FD-782B-4379-B8FE-26A0E709D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631" y="3068515"/>
            <a:ext cx="1972622" cy="2955851"/>
          </a:xfrm>
          <a:prstGeom prst="rect">
            <a:avLst/>
          </a:prstGeom>
        </p:spPr>
      </p:pic>
      <p:pic>
        <p:nvPicPr>
          <p:cNvPr id="11" name="Bildobjekt 10" descr="En bild som visar text&#10;&#10;Automatiskt genererad beskrivning">
            <a:extLst>
              <a:ext uri="{FF2B5EF4-FFF2-40B4-BE49-F238E27FC236}">
                <a16:creationId xmlns:a16="http://schemas.microsoft.com/office/drawing/2014/main" id="{90782E84-9AA9-4D3B-945E-27D7814270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2" y="3082364"/>
            <a:ext cx="4320362" cy="32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49CD4F5-CAC2-40F3-A71C-6AD4F606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Resultat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BEF03E6-3126-49F0-A298-38272199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20419"/>
          </a:xfrm>
        </p:spPr>
        <p:txBody>
          <a:bodyPr/>
          <a:lstStyle/>
          <a:p>
            <a:r>
              <a:rPr lang="sv-SE" dirty="0">
                <a:latin typeface="+mj-lt"/>
              </a:rPr>
              <a:t>Publicerat som öppen-källkod: </a:t>
            </a:r>
            <a:r>
              <a:rPr lang="en-GB" dirty="0">
                <a:effectLst/>
                <a:latin typeface="+mj-lt"/>
                <a:hlinkClick r:id="rId3"/>
              </a:rPr>
              <a:t>github.com/</a:t>
            </a:r>
            <a:r>
              <a:rPr lang="en-GB" dirty="0" err="1">
                <a:effectLst/>
                <a:latin typeface="+mj-lt"/>
                <a:hlinkClick r:id="rId3"/>
              </a:rPr>
              <a:t>eliassjogreen</a:t>
            </a:r>
            <a:r>
              <a:rPr lang="en-GB" dirty="0">
                <a:effectLst/>
                <a:latin typeface="+mj-lt"/>
                <a:hlinkClick r:id="rId3"/>
              </a:rPr>
              <a:t>/</a:t>
            </a:r>
            <a:r>
              <a:rPr lang="en-GB" dirty="0" err="1">
                <a:effectLst/>
                <a:latin typeface="+mj-lt"/>
                <a:hlinkClick r:id="rId3"/>
              </a:rPr>
              <a:t>gyarb</a:t>
            </a:r>
            <a:endParaRPr lang="en-GB" dirty="0">
              <a:effectLst/>
              <a:latin typeface="+mj-lt"/>
            </a:endParaRPr>
          </a:p>
          <a:p>
            <a:r>
              <a:rPr lang="en-GB" dirty="0">
                <a:latin typeface="+mj-lt"/>
              </a:rPr>
              <a:t>Program:</a:t>
            </a:r>
          </a:p>
          <a:p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sv-SE" dirty="0">
                <a:latin typeface="+mj-lt"/>
              </a:rPr>
              <a:t>Demonstrera!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70FB910-85C9-4B17-8D5B-B0F8F05F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04202"/>
            <a:ext cx="5271042" cy="1049595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519B65A-CEC5-45A7-A5F2-79F4D5D5C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708" y="2441397"/>
            <a:ext cx="30956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0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51BE54-4851-45B2-991C-40A36540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Diskussion och Slutsats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A054E95-70E5-4385-A1E1-5C33E0376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effectLst/>
                <a:latin typeface="Times New Roman" panose="02020603050405020304" pitchFamily="18" charset="0"/>
              </a:rPr>
              <a:t>Mellanspråklig</a:t>
            </a:r>
            <a:r>
              <a:rPr lang="en-GB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användning</a:t>
            </a:r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dirty="0">
                <a:effectLst/>
                <a:latin typeface="Times New Roman" panose="02020603050405020304" pitchFamily="18" charset="0"/>
              </a:rPr>
              <a:t>Icke-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latinska</a:t>
            </a:r>
            <a:r>
              <a:rPr lang="en-GB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skriftsätt</a:t>
            </a:r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dirty="0" err="1">
                <a:effectLst/>
                <a:latin typeface="Times New Roman" panose="02020603050405020304" pitchFamily="18" charset="0"/>
              </a:rPr>
              <a:t>Läsbarhet</a:t>
            </a:r>
            <a:endParaRPr lang="en-GB" dirty="0">
              <a:latin typeface="Times New Roman" panose="02020603050405020304" pitchFamily="18" charset="0"/>
            </a:endParaRPr>
          </a:p>
          <a:p>
            <a:r>
              <a:rPr lang="en-GB" dirty="0" err="1">
                <a:effectLst/>
                <a:latin typeface="Times New Roman" panose="02020603050405020304" pitchFamily="18" charset="0"/>
              </a:rPr>
              <a:t>Kontext</a:t>
            </a:r>
            <a:r>
              <a:rPr lang="en-GB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och</a:t>
            </a:r>
            <a:r>
              <a:rPr lang="en-GB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nyckelord</a:t>
            </a:r>
            <a:endParaRPr lang="en-GB" dirty="0">
              <a:effectLst/>
              <a:latin typeface="Times New Roman" panose="02020603050405020304" pitchFamily="18" charset="0"/>
            </a:endParaRPr>
          </a:p>
          <a:p>
            <a:r>
              <a:rPr lang="en-GB" dirty="0" err="1">
                <a:effectLst/>
                <a:latin typeface="Times New Roman" panose="02020603050405020304" pitchFamily="18" charset="0"/>
              </a:rPr>
              <a:t>Vidare</a:t>
            </a:r>
            <a:r>
              <a:rPr lang="en-GB" dirty="0">
                <a:effectLst/>
                <a:latin typeface="Times New Roman" panose="02020603050405020304" pitchFamily="18" charset="0"/>
              </a:rPr>
              <a:t>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utveckling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3611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>
            <a:extLst>
              <a:ext uri="{FF2B5EF4-FFF2-40B4-BE49-F238E27FC236}">
                <a16:creationId xmlns:a16="http://schemas.microsoft.com/office/drawing/2014/main" id="{00D01FA2-5238-4CFD-B58F-CA2735EA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2127"/>
            <a:ext cx="9144000" cy="893745"/>
          </a:xfrm>
        </p:spPr>
        <p:txBody>
          <a:bodyPr>
            <a:normAutofit fontScale="90000"/>
          </a:bodyPr>
          <a:lstStyle/>
          <a:p>
            <a:r>
              <a:rPr lang="sv-SE" dirty="0"/>
              <a:t>Tack!</a:t>
            </a:r>
          </a:p>
        </p:txBody>
      </p:sp>
    </p:spTree>
    <p:extLst>
      <p:ext uri="{BB962C8B-B14F-4D97-AF65-F5344CB8AC3E}">
        <p14:creationId xmlns:p14="http://schemas.microsoft.com/office/powerpoint/2010/main" val="348006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39AF52-3B20-4B0C-AFB2-4D7FAD3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Programmerare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0F10605-11D9-449D-A5AE-44579242B382}"/>
              </a:ext>
            </a:extLst>
          </p:cNvPr>
          <p:cNvSpPr txBox="1"/>
          <p:nvPr/>
        </p:nvSpPr>
        <p:spPr>
          <a:xfrm>
            <a:off x="838200" y="616970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https://www.techsverige.se/2020/12/it-kompetensbristen/</a:t>
            </a:r>
            <a:endParaRPr lang="sv-SE" dirty="0"/>
          </a:p>
          <a:p>
            <a:r>
              <a:rPr lang="sv-SE" dirty="0">
                <a:hlinkClick r:id="rId4"/>
              </a:rPr>
              <a:t>https://www.future-processing.com/blog/how-many-developers-are-there-in-the-world-in-2019/</a:t>
            </a:r>
            <a:endParaRPr lang="sv-SE" dirty="0"/>
          </a:p>
          <a:p>
            <a:endParaRPr lang="sv-SE" dirty="0"/>
          </a:p>
        </p:txBody>
      </p:sp>
      <p:sp>
        <p:nvSpPr>
          <p:cNvPr id="19" name="Platshållare för innehåll 18">
            <a:extLst>
              <a:ext uri="{FF2B5EF4-FFF2-40B4-BE49-F238E27FC236}">
                <a16:creationId xmlns:a16="http://schemas.microsoft.com/office/drawing/2014/main" id="{95CFF0F5-AB6F-4351-BB25-E63E73791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2013 </a:t>
            </a:r>
            <a:r>
              <a:rPr lang="sv-SE" dirty="0">
                <a:effectLst/>
                <a:latin typeface="Times New Roman" panose="02020603050405020304" pitchFamily="18" charset="0"/>
              </a:rPr>
              <a:t>–</a:t>
            </a:r>
            <a:r>
              <a:rPr lang="sv-SE" dirty="0"/>
              <a:t> Ungefär 18 miljoner</a:t>
            </a:r>
          </a:p>
          <a:p>
            <a:r>
              <a:rPr lang="sv-SE" dirty="0"/>
              <a:t>2021 </a:t>
            </a:r>
            <a:r>
              <a:rPr lang="sv-SE" dirty="0">
                <a:effectLst/>
                <a:latin typeface="Times New Roman" panose="02020603050405020304" pitchFamily="18" charset="0"/>
              </a:rPr>
              <a:t>– Cirkus </a:t>
            </a:r>
            <a:r>
              <a:rPr lang="sv-SE" dirty="0"/>
              <a:t>27 miljoner</a:t>
            </a:r>
            <a:endParaRPr lang="sv-SE" dirty="0">
              <a:effectLst/>
              <a:latin typeface="Times New Roman" panose="02020603050405020304" pitchFamily="18" charset="0"/>
            </a:endParaRPr>
          </a:p>
          <a:p>
            <a:r>
              <a:rPr lang="sv-SE" dirty="0">
                <a:effectLst/>
                <a:latin typeface="Times New Roman" panose="02020603050405020304" pitchFamily="18" charset="0"/>
              </a:rPr>
              <a:t>2030 – Uppskattas vara upp emot 45 miljoner</a:t>
            </a:r>
          </a:p>
          <a:p>
            <a:endParaRPr lang="sv-SE" dirty="0">
              <a:latin typeface="Times New Roman" panose="02020603050405020304" pitchFamily="18" charset="0"/>
            </a:endParaRPr>
          </a:p>
          <a:p>
            <a:r>
              <a:rPr lang="sv-SE" dirty="0">
                <a:effectLst/>
                <a:latin typeface="Times New Roman" panose="02020603050405020304" pitchFamily="18" charset="0"/>
              </a:rPr>
              <a:t>Brist på IT-kompetens i Sverige</a:t>
            </a:r>
          </a:p>
          <a:p>
            <a:r>
              <a:rPr lang="sv-SE" dirty="0">
                <a:latin typeface="Times New Roman" panose="02020603050405020304" pitchFamily="18" charset="0"/>
              </a:rPr>
              <a:t>Ökningsbehov på 70 000 utvecklare och IT-relaterade roller till 2024</a:t>
            </a:r>
          </a:p>
          <a:p>
            <a:endParaRPr lang="sv-SE" dirty="0">
              <a:effectLst/>
              <a:latin typeface="Times New Roman" panose="02020603050405020304" pitchFamily="18" charset="0"/>
            </a:endParaRPr>
          </a:p>
          <a:p>
            <a:endParaRPr lang="sv-SE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902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39AF52-3B20-4B0C-AFB2-4D7FAD3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Programmerare</a:t>
            </a:r>
          </a:p>
        </p:txBody>
      </p:sp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38BA44F9-1259-4403-83B4-419BDE28A4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617426"/>
              </p:ext>
            </p:extLst>
          </p:nvPr>
        </p:nvGraphicFramePr>
        <p:xfrm>
          <a:off x="1907953" y="1780700"/>
          <a:ext cx="403151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19">
                  <a:extLst>
                    <a:ext uri="{9D8B030D-6E8A-4147-A177-3AD203B41FA5}">
                      <a16:colId xmlns:a16="http://schemas.microsoft.com/office/drawing/2014/main" val="3281654387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381053404"/>
                    </a:ext>
                  </a:extLst>
                </a:gridCol>
              </a:tblGrid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Procent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389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United States of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18.33%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295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12.61%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581763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6.75%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39587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United Kingdom of Great Britain and Northern Ireland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5.37%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398762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Canada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3.61%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08357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3.25%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33406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Brazil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2.7%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6860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Poland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2.16%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35967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Netherlands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2.13%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59706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42943"/>
                  </a:ext>
                </a:extLst>
              </a:tr>
            </a:tbl>
          </a:graphicData>
        </a:graphic>
      </p:graphicFrame>
      <p:sp>
        <p:nvSpPr>
          <p:cNvPr id="4" name="textruta 3">
            <a:extLst>
              <a:ext uri="{FF2B5EF4-FFF2-40B4-BE49-F238E27FC236}">
                <a16:creationId xmlns:a16="http://schemas.microsoft.com/office/drawing/2014/main" id="{E0F10605-11D9-449D-A5AE-44579242B382}"/>
              </a:ext>
            </a:extLst>
          </p:cNvPr>
          <p:cNvSpPr txBox="1"/>
          <p:nvPr/>
        </p:nvSpPr>
        <p:spPr>
          <a:xfrm>
            <a:off x="838200" y="616970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https://insights.stackoverflow.com/survey/2021#section-key-territories-geography</a:t>
            </a:r>
            <a:endParaRPr lang="sv-SE" dirty="0"/>
          </a:p>
          <a:p>
            <a:endParaRPr lang="sv-SE" dirty="0"/>
          </a:p>
        </p:txBody>
      </p:sp>
      <p:graphicFrame>
        <p:nvGraphicFramePr>
          <p:cNvPr id="6" name="Tabell 5">
            <a:extLst>
              <a:ext uri="{FF2B5EF4-FFF2-40B4-BE49-F238E27FC236}">
                <a16:creationId xmlns:a16="http://schemas.microsoft.com/office/drawing/2014/main" id="{0708BC3F-84C0-438A-BB32-6CD045429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21479"/>
              </p:ext>
            </p:extLst>
          </p:nvPr>
        </p:nvGraphicFramePr>
        <p:xfrm>
          <a:off x="6252537" y="1780700"/>
          <a:ext cx="403151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19">
                  <a:extLst>
                    <a:ext uri="{9D8B030D-6E8A-4147-A177-3AD203B41FA5}">
                      <a16:colId xmlns:a16="http://schemas.microsoft.com/office/drawing/2014/main" val="166566708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2813796637"/>
                    </a:ext>
                  </a:extLst>
                </a:gridCol>
              </a:tblGrid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Procent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776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Australia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1.97%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305521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Spain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1.78%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721253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Russian Federation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1.77%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143276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Sweden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1.43%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15926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1.27%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3436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Turkey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1.26%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1191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Switzerland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1.11%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03892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Israel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1.09%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094937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Iran, Islamic Republic of...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1.08%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3938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Pakistan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684761"/>
                  </a:ext>
                </a:extLst>
              </a:tr>
            </a:tbl>
          </a:graphicData>
        </a:graphic>
      </p:graphicFrame>
      <p:graphicFrame>
        <p:nvGraphicFramePr>
          <p:cNvPr id="7" name="Tabell 5">
            <a:extLst>
              <a:ext uri="{FF2B5EF4-FFF2-40B4-BE49-F238E27FC236}">
                <a16:creationId xmlns:a16="http://schemas.microsoft.com/office/drawing/2014/main" id="{A0C71187-E90B-40E3-A723-A09C919D53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996997"/>
              </p:ext>
            </p:extLst>
          </p:nvPr>
        </p:nvGraphicFramePr>
        <p:xfrm>
          <a:off x="1907951" y="1780700"/>
          <a:ext cx="403151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19">
                  <a:extLst>
                    <a:ext uri="{9D8B030D-6E8A-4147-A177-3AD203B41FA5}">
                      <a16:colId xmlns:a16="http://schemas.microsoft.com/office/drawing/2014/main" val="3281654387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381053404"/>
                    </a:ext>
                  </a:extLst>
                </a:gridCol>
              </a:tblGrid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Procent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45389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United States of America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18.33%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8295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12.61%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581763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Germany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6.75%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395875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United Kingdom of Great Britain and Northern Ireland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5.37%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398762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Canada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3.61%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08357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France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3.25%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33406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Brazil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2.7%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6860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Poland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2.16%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935967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Netherlands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2.13%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59706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Italy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42943"/>
                  </a:ext>
                </a:extLst>
              </a:tr>
            </a:tbl>
          </a:graphicData>
        </a:graphic>
      </p:graphicFrame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142B3D47-6DD2-404B-A7ED-56EEB3CCE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589962"/>
              </p:ext>
            </p:extLst>
          </p:nvPr>
        </p:nvGraphicFramePr>
        <p:xfrm>
          <a:off x="6252535" y="1780700"/>
          <a:ext cx="403151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419">
                  <a:extLst>
                    <a:ext uri="{9D8B030D-6E8A-4147-A177-3AD203B41FA5}">
                      <a16:colId xmlns:a16="http://schemas.microsoft.com/office/drawing/2014/main" val="166566708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2813796637"/>
                    </a:ext>
                  </a:extLst>
                </a:gridCol>
              </a:tblGrid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Procent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09776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Australia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1.97% 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305521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Spain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1.78%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721253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Russian Federation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1.77%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143276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Sweden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1.43%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15926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1.27%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034365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Turkey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1.26%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11910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/>
                        <a:t>Switzerland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1.11%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903892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Israel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1.09%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094937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Iran, Islamic Republic of...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1.08%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39388"/>
                  </a:ext>
                </a:extLst>
              </a:tr>
              <a:tr h="19772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Pakistan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1%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68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8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197E96-12FB-4A40-BA92-FB6A98E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</a:p>
        </p:txBody>
      </p:sp>
      <p:pic>
        <p:nvPicPr>
          <p:cNvPr id="17" name="Platshållare för innehåll 16" descr="En bild som visar text&#10;&#10;Automatiskt genererad beskrivning">
            <a:extLst>
              <a:ext uri="{FF2B5EF4-FFF2-40B4-BE49-F238E27FC236}">
                <a16:creationId xmlns:a16="http://schemas.microsoft.com/office/drawing/2014/main" id="{22D3060A-3879-4BE7-BCDB-4468CFD9C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5" y="3909585"/>
            <a:ext cx="3813810" cy="2129790"/>
          </a:xfr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6CCD7E81-FF20-4080-92F0-E075618F7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3" y="4155881"/>
            <a:ext cx="3281363" cy="2129790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EC842EDF-ACF6-4522-834D-7DBA8CE5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7" y="4607842"/>
            <a:ext cx="3281363" cy="1225868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78D3904E-A706-4568-ADEF-7F9A6C4F3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5306"/>
            <a:ext cx="3169920" cy="928688"/>
          </a:xfrm>
          <a:prstGeom prst="rect">
            <a:avLst/>
          </a:prstGeom>
        </p:spPr>
      </p:pic>
      <p:pic>
        <p:nvPicPr>
          <p:cNvPr id="25" name="Bildobjekt 24" descr="En bild som visar text&#10;&#10;Automatiskt genererad beskrivning">
            <a:extLst>
              <a:ext uri="{FF2B5EF4-FFF2-40B4-BE49-F238E27FC236}">
                <a16:creationId xmlns:a16="http://schemas.microsoft.com/office/drawing/2014/main" id="{AE87298B-D3B4-4F4B-A246-96AA6CF32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65" y="2108435"/>
            <a:ext cx="4779645" cy="162210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7095BE0-31BB-4D6E-BE3F-79CD540F8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287" y="1098638"/>
            <a:ext cx="4131733" cy="71014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6E5C2049-6E6F-4CA6-B2DD-E6BCA5D9A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993">
            <a:off x="9674109" y="2610310"/>
            <a:ext cx="2540907" cy="6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22AE3B-3217-401C-8395-BF63E249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</a:p>
        </p:txBody>
      </p:sp>
      <p:pic>
        <p:nvPicPr>
          <p:cNvPr id="5" name="Platshållare för innehåll 4" descr="En bild som visar text, clipart, tecken, visitkort&#10;&#10;Automatiskt genererad beskrivning">
            <a:extLst>
              <a:ext uri="{FF2B5EF4-FFF2-40B4-BE49-F238E27FC236}">
                <a16:creationId xmlns:a16="http://schemas.microsoft.com/office/drawing/2014/main" id="{DB0641DF-3F5F-45F4-A5B7-6D4C66F2F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97994"/>
            <a:ext cx="10058400" cy="2006600"/>
          </a:xfrm>
        </p:spPr>
      </p:pic>
    </p:spTree>
    <p:extLst>
      <p:ext uri="{BB962C8B-B14F-4D97-AF65-F5344CB8AC3E}">
        <p14:creationId xmlns:p14="http://schemas.microsoft.com/office/powerpoint/2010/main" val="170527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39AF52-3B20-4B0C-AFB2-4D7FAD3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Programmeringsspråks popularitet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0F10605-11D9-449D-A5AE-44579242B382}"/>
              </a:ext>
            </a:extLst>
          </p:cNvPr>
          <p:cNvSpPr txBox="1"/>
          <p:nvPr/>
        </p:nvSpPr>
        <p:spPr>
          <a:xfrm>
            <a:off x="838200" y="616970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hlinkClick r:id="rId3"/>
              </a:rPr>
              <a:t>https://insights.stackoverflow.com/survey/2021#section-most-popular-technologies-programming-scripting-and-markup-languages</a:t>
            </a:r>
            <a:endParaRPr lang="sv-SE" dirty="0"/>
          </a:p>
          <a:p>
            <a:endParaRPr lang="sv-SE" dirty="0"/>
          </a:p>
        </p:txBody>
      </p:sp>
      <p:graphicFrame>
        <p:nvGraphicFramePr>
          <p:cNvPr id="18" name="Platshållare för innehåll 17">
            <a:extLst>
              <a:ext uri="{FF2B5EF4-FFF2-40B4-BE49-F238E27FC236}">
                <a16:creationId xmlns:a16="http://schemas.microsoft.com/office/drawing/2014/main" id="{6142259A-A3C5-4CCF-8517-43BB742D0F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6742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Pil: nedåt 24">
            <a:extLst>
              <a:ext uri="{FF2B5EF4-FFF2-40B4-BE49-F238E27FC236}">
                <a16:creationId xmlns:a16="http://schemas.microsoft.com/office/drawing/2014/main" id="{5024A905-B5EB-49F1-B272-BBA2A5E65677}"/>
              </a:ext>
            </a:extLst>
          </p:cNvPr>
          <p:cNvSpPr/>
          <p:nvPr/>
        </p:nvSpPr>
        <p:spPr>
          <a:xfrm rot="19993838">
            <a:off x="10030176" y="3444731"/>
            <a:ext cx="372533" cy="15556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BC20D44D-350B-4767-B291-D8C34449ACD9}"/>
              </a:ext>
            </a:extLst>
          </p:cNvPr>
          <p:cNvSpPr/>
          <p:nvPr/>
        </p:nvSpPr>
        <p:spPr>
          <a:xfrm>
            <a:off x="8929512" y="3059289"/>
            <a:ext cx="2122310" cy="85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0.65% av alla</a:t>
            </a:r>
          </a:p>
          <a:p>
            <a:pPr algn="ctr"/>
            <a:r>
              <a:rPr lang="sv-SE" dirty="0"/>
              <a:t>0.47% av anställda</a:t>
            </a:r>
          </a:p>
        </p:txBody>
      </p:sp>
    </p:spTree>
    <p:extLst>
      <p:ext uri="{BB962C8B-B14F-4D97-AF65-F5344CB8AC3E}">
        <p14:creationId xmlns:p14="http://schemas.microsoft.com/office/powerpoint/2010/main" val="10605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3316E20-F07E-4286-9EF7-4045103F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  <a:br>
              <a:rPr lang="sv-SE" dirty="0"/>
            </a:br>
            <a:r>
              <a:rPr lang="sv-SE" dirty="0">
                <a:effectLst/>
                <a:latin typeface="Times New Roman" panose="02020603050405020304" pitchFamily="18" charset="0"/>
              </a:rPr>
              <a:t>Block- och flödesprogrammering</a:t>
            </a:r>
            <a:endParaRPr lang="sv-SE" dirty="0"/>
          </a:p>
        </p:txBody>
      </p:sp>
      <p:pic>
        <p:nvPicPr>
          <p:cNvPr id="7" name="Bildobjekt 6" descr="En bild som visar text, elektronik, dator&#10;&#10;Automatiskt genererad beskrivning">
            <a:extLst>
              <a:ext uri="{FF2B5EF4-FFF2-40B4-BE49-F238E27FC236}">
                <a16:creationId xmlns:a16="http://schemas.microsoft.com/office/drawing/2014/main" id="{6BAA55F5-0DC0-4454-9E2D-0755E150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48" y="1690688"/>
            <a:ext cx="4942652" cy="2780242"/>
          </a:xfrm>
          <a:prstGeom prst="rect">
            <a:avLst/>
          </a:prstGeom>
        </p:spPr>
      </p:pic>
      <p:pic>
        <p:nvPicPr>
          <p:cNvPr id="9" name="Bildobjekt 8" descr="En bild som visar text, inomhus&#10;&#10;Automatiskt genererad beskrivning">
            <a:extLst>
              <a:ext uri="{FF2B5EF4-FFF2-40B4-BE49-F238E27FC236}">
                <a16:creationId xmlns:a16="http://schemas.microsoft.com/office/drawing/2014/main" id="{7F4988C5-5482-4BB3-81FD-A9C393932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86" y="3080809"/>
            <a:ext cx="6215333" cy="3168493"/>
          </a:xfrm>
          <a:prstGeom prst="rect">
            <a:avLst/>
          </a:prstGeom>
        </p:spPr>
      </p:pic>
      <p:pic>
        <p:nvPicPr>
          <p:cNvPr id="5" name="Platshållare för innehåll 4" descr="En bild som visar text&#10;&#10;Automatiskt genererad beskrivning">
            <a:extLst>
              <a:ext uri="{FF2B5EF4-FFF2-40B4-BE49-F238E27FC236}">
                <a16:creationId xmlns:a16="http://schemas.microsoft.com/office/drawing/2014/main" id="{0FA473C8-AE95-4BB7-9742-86DAB9B40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7" y="1690688"/>
            <a:ext cx="5279593" cy="2780242"/>
          </a:xfrm>
        </p:spPr>
      </p:pic>
    </p:spTree>
    <p:extLst>
      <p:ext uri="{BB962C8B-B14F-4D97-AF65-F5344CB8AC3E}">
        <p14:creationId xmlns:p14="http://schemas.microsoft.com/office/powerpoint/2010/main" val="33593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197E96-12FB-4A40-BA92-FB6A98E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ser egentligen kod ut?</a:t>
            </a:r>
            <a:br>
              <a:rPr lang="sv-SE" dirty="0"/>
            </a:br>
            <a:r>
              <a:rPr lang="sv-SE" dirty="0"/>
              <a:t>Textprogrammering</a:t>
            </a:r>
          </a:p>
        </p:txBody>
      </p:sp>
      <p:pic>
        <p:nvPicPr>
          <p:cNvPr id="17" name="Platshållare för innehåll 16" descr="En bild som visar text&#10;&#10;Automatiskt genererad beskrivning">
            <a:extLst>
              <a:ext uri="{FF2B5EF4-FFF2-40B4-BE49-F238E27FC236}">
                <a16:creationId xmlns:a16="http://schemas.microsoft.com/office/drawing/2014/main" id="{22D3060A-3879-4BE7-BCDB-4468CFD9C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5" y="3909585"/>
            <a:ext cx="3813810" cy="2129790"/>
          </a:xfr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6CCD7E81-FF20-4080-92F0-E075618F7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3" y="4155881"/>
            <a:ext cx="3281363" cy="2129790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EC842EDF-ACF6-4522-834D-7DBA8CE5A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67" y="4607842"/>
            <a:ext cx="3281363" cy="1225868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78D3904E-A706-4568-ADEF-7F9A6C4F3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5306"/>
            <a:ext cx="3169920" cy="928688"/>
          </a:xfrm>
          <a:prstGeom prst="rect">
            <a:avLst/>
          </a:prstGeom>
        </p:spPr>
      </p:pic>
      <p:pic>
        <p:nvPicPr>
          <p:cNvPr id="25" name="Bildobjekt 24" descr="En bild som visar text&#10;&#10;Automatiskt genererad beskrivning">
            <a:extLst>
              <a:ext uri="{FF2B5EF4-FFF2-40B4-BE49-F238E27FC236}">
                <a16:creationId xmlns:a16="http://schemas.microsoft.com/office/drawing/2014/main" id="{AE87298B-D3B4-4F4B-A246-96AA6CF32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65" y="2108435"/>
            <a:ext cx="4779645" cy="162210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C7095BE0-31BB-4D6E-BE3F-79CD540F8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287" y="1098638"/>
            <a:ext cx="4131733" cy="710142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6E5C2049-6E6F-4CA6-B2DD-E6BCA5D9A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993">
            <a:off x="9674109" y="2610310"/>
            <a:ext cx="2540907" cy="6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Gul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954</Words>
  <Application>Microsoft Office PowerPoint</Application>
  <PresentationFormat>Bredbild</PresentationFormat>
  <Paragraphs>249</Paragraphs>
  <Slides>22</Slides>
  <Notes>20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22</vt:i4>
      </vt:variant>
    </vt:vector>
  </HeadingPairs>
  <TitlesOfParts>
    <vt:vector size="28" baseType="lpstr">
      <vt:lpstr>Arial</vt:lpstr>
      <vt:lpstr>Calibri</vt:lpstr>
      <vt:lpstr>Fira Code</vt:lpstr>
      <vt:lpstr>Hack NF</vt:lpstr>
      <vt:lpstr>Times New Roman</vt:lpstr>
      <vt:lpstr>Office-tema</vt:lpstr>
      <vt:lpstr>Ett internationellt Programmeringsspråk</vt:lpstr>
      <vt:lpstr>Programmering</vt:lpstr>
      <vt:lpstr>Programmerare</vt:lpstr>
      <vt:lpstr>Programmerare</vt:lpstr>
      <vt:lpstr>Hur ser egentligen kod ut?</vt:lpstr>
      <vt:lpstr>Hur ser egentligen kod ut?</vt:lpstr>
      <vt:lpstr>Programmeringsspråks popularitet</vt:lpstr>
      <vt:lpstr>Hur ser egentligen kod ut? Block- och flödesprogrammering</vt:lpstr>
      <vt:lpstr>Hur ser egentligen kod ut? Textprogrammering</vt:lpstr>
      <vt:lpstr>Hur ser egentligen kod ut? Textprogrammering</vt:lpstr>
      <vt:lpstr>Hur ser egentligen kod ut? Symbolprogrammering</vt:lpstr>
      <vt:lpstr>Hur funkar ett programmeringsspråk?</vt:lpstr>
      <vt:lpstr>Hur funkar ett programmeringsspråk?</vt:lpstr>
      <vt:lpstr>Hur funkar ett programmeringsspråk?</vt:lpstr>
      <vt:lpstr>Hur funkar ett programmeringsspråk?</vt:lpstr>
      <vt:lpstr>Syfte och frågeställning</vt:lpstr>
      <vt:lpstr>Globala Målen</vt:lpstr>
      <vt:lpstr>Metod</vt:lpstr>
      <vt:lpstr>Genomförandet</vt:lpstr>
      <vt:lpstr>Resultat</vt:lpstr>
      <vt:lpstr>Diskussion och Slutsats</vt:lpstr>
      <vt:lpstr>Tack!</vt:lpstr>
    </vt:vector>
  </TitlesOfParts>
  <Company>Stockholm Stad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Elias Sjögreen (elev)</dc:creator>
  <cp:lastModifiedBy>Elias Sjögreen</cp:lastModifiedBy>
  <cp:revision>11</cp:revision>
  <dcterms:created xsi:type="dcterms:W3CDTF">2022-03-11T08:20:22Z</dcterms:created>
  <dcterms:modified xsi:type="dcterms:W3CDTF">2022-04-01T00:27:13Z</dcterms:modified>
</cp:coreProperties>
</file>